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9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Sisitsky" initials="DS" lastIdx="8" clrIdx="0">
    <p:extLst>
      <p:ext uri="{19B8F6BF-5375-455C-9EA6-DF929625EA0E}">
        <p15:presenceInfo xmlns:p15="http://schemas.microsoft.com/office/powerpoint/2012/main" userId="de6fc2d54c50cf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27" autoAdjust="0"/>
  </p:normalViewPr>
  <p:slideViewPr>
    <p:cSldViewPr snapToGrid="0">
      <p:cViewPr varScale="1">
        <p:scale>
          <a:sx n="63" d="100"/>
          <a:sy n="63" d="100"/>
        </p:scale>
        <p:origin x="41" y="144"/>
      </p:cViewPr>
      <p:guideLst/>
    </p:cSldViewPr>
  </p:slideViewPr>
  <p:outlineViewPr>
    <p:cViewPr>
      <p:scale>
        <a:sx n="33" d="100"/>
        <a:sy n="33" d="100"/>
      </p:scale>
      <p:origin x="0" y="-103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76607-4BDF-41FF-8036-7D5141700B27}" type="datetimeFigureOut">
              <a:rPr lang="es-MX" smtClean="0"/>
              <a:t>10/02/2021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2CDF0-03B8-4A14-8D4B-AB7A6399E76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29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client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only get services during one of these times IF they are placed on our list after calling the intake line.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CDF0-03B8-4A14-8D4B-AB7A6399E76C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39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880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12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9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760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52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081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700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445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89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010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792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107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517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558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08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561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05F6-3469-410B-A65B-4C99719DE20C}" type="datetimeFigureOut">
              <a:rPr lang="es-MX" smtClean="0"/>
              <a:t>10/02/2021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E436E6-0326-4160-A7E4-EC251E6D73E4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39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LP@cwsl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Community Law Project 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noProof="0" dirty="0">
                <a:solidFill>
                  <a:schemeClr val="tx1"/>
                </a:solidFill>
              </a:rPr>
              <a:t>We meet clients where they are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43" y="530204"/>
            <a:ext cx="1688592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Common</a:t>
            </a:r>
            <a:r>
              <a:rPr lang="es-MX" dirty="0"/>
              <a:t> </a:t>
            </a:r>
            <a:r>
              <a:rPr lang="es-MX" dirty="0" err="1"/>
              <a:t>Issues</a:t>
            </a:r>
            <a:r>
              <a:rPr lang="es-MX" dirty="0"/>
              <a:t>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Frequently</a:t>
            </a:r>
            <a:r>
              <a:rPr lang="es-MX" dirty="0"/>
              <a:t> </a:t>
            </a:r>
            <a:r>
              <a:rPr lang="es-MX" dirty="0" err="1"/>
              <a:t>Assist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Divorce: </a:t>
            </a:r>
            <a:r>
              <a:rPr lang="en-US" sz="2000" dirty="0"/>
              <a:t>talking to people about the process and what to expect</a:t>
            </a:r>
          </a:p>
          <a:p>
            <a:r>
              <a:rPr lang="en-US" sz="2000" b="1" dirty="0"/>
              <a:t>Housing: </a:t>
            </a:r>
            <a:r>
              <a:rPr lang="en-US" sz="2000" dirty="0"/>
              <a:t>helping people understand what their rights and obligations are as a tenant</a:t>
            </a:r>
          </a:p>
          <a:p>
            <a:r>
              <a:rPr lang="en-US" sz="2000" b="1" dirty="0"/>
              <a:t>Personal Injury: </a:t>
            </a:r>
            <a:r>
              <a:rPr lang="en-US" sz="2000" dirty="0"/>
              <a:t>information on how to sue someone for an injury or money they are owed</a:t>
            </a:r>
          </a:p>
          <a:p>
            <a:r>
              <a:rPr lang="en-US" sz="2000" b="1" dirty="0"/>
              <a:t>Estate</a:t>
            </a:r>
            <a:r>
              <a:rPr lang="en-US" sz="2000" b="1" dirty="0" smtClean="0"/>
              <a:t>: </a:t>
            </a:r>
            <a:r>
              <a:rPr lang="en-US" sz="2000" dirty="0"/>
              <a:t>help in drafting a will or what to do if a loved one passed way without a will </a:t>
            </a:r>
          </a:p>
          <a:p>
            <a:r>
              <a:rPr lang="en-US" sz="2000" b="1" dirty="0"/>
              <a:t>Immigration: </a:t>
            </a:r>
            <a:r>
              <a:rPr lang="en-US" sz="2000" dirty="0"/>
              <a:t>Find out if one is eligible for citizenship or DACA</a:t>
            </a:r>
            <a:endParaRPr lang="en-US" sz="2000" dirty="0" smtClean="0"/>
          </a:p>
          <a:p>
            <a:r>
              <a:rPr lang="en-US" sz="2000" i="1" dirty="0"/>
              <a:t>We have strong relationships with other legal organizations across the county so when we cannot help someone, we try to connect them with a place that can help</a:t>
            </a:r>
            <a:r>
              <a:rPr lang="en-US" sz="2000" i="1" dirty="0" smtClean="0"/>
              <a:t>.</a:t>
            </a:r>
            <a:endParaRPr lang="es-MX" sz="2000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154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 Days and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Monday Evenings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5:30 p.m. to </a:t>
            </a:r>
            <a:r>
              <a:rPr lang="en-US" sz="2000" dirty="0" smtClean="0">
                <a:solidFill>
                  <a:schemeClr val="tx1"/>
                </a:solidFill>
              </a:rPr>
              <a:t>8:00 </a:t>
            </a:r>
            <a:r>
              <a:rPr lang="en-US" sz="2000" dirty="0" smtClean="0">
                <a:solidFill>
                  <a:schemeClr val="tx1"/>
                </a:solidFill>
              </a:rPr>
              <a:t>p.m. 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Tuesday Afternoons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11:45 </a:t>
            </a:r>
            <a:r>
              <a:rPr lang="en-US" sz="2000" dirty="0" smtClean="0">
                <a:solidFill>
                  <a:schemeClr val="tx1"/>
                </a:solidFill>
              </a:rPr>
              <a:t>a.m. to </a:t>
            </a:r>
            <a:r>
              <a:rPr lang="en-US" sz="2000" dirty="0" smtClean="0">
                <a:solidFill>
                  <a:schemeClr val="tx1"/>
                </a:solidFill>
              </a:rPr>
              <a:t>2:15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p.m. 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Friday Mornings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8:45a.m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smtClean="0">
                <a:solidFill>
                  <a:schemeClr val="tx1"/>
                </a:solidFill>
              </a:rPr>
              <a:t>to </a:t>
            </a:r>
            <a:r>
              <a:rPr lang="en-US" sz="2000" smtClean="0">
                <a:solidFill>
                  <a:schemeClr val="tx1"/>
                </a:solidFill>
              </a:rPr>
              <a:t>11</a:t>
            </a:r>
            <a:r>
              <a:rPr lang="en-US" sz="2000" smtClean="0">
                <a:solidFill>
                  <a:schemeClr val="tx1"/>
                </a:solidFill>
              </a:rPr>
              <a:t>:15 </a:t>
            </a:r>
            <a:r>
              <a:rPr lang="en-US" sz="2000" dirty="0" smtClean="0">
                <a:solidFill>
                  <a:schemeClr val="tx1"/>
                </a:solidFill>
              </a:rPr>
              <a:t>p.m. </a:t>
            </a:r>
          </a:p>
          <a:p>
            <a:pPr lvl="1"/>
            <a:endParaRPr lang="en-US" sz="2000" dirty="0" smtClean="0"/>
          </a:p>
          <a:p>
            <a:endParaRPr lang="es-MX" dirty="0" smtClean="0"/>
          </a:p>
          <a:p>
            <a:pPr marL="457200" lvl="1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312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Questions?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44" y="1615581"/>
            <a:ext cx="6694726" cy="3881437"/>
          </a:xfrm>
        </p:spPr>
      </p:pic>
    </p:spTree>
    <p:extLst>
      <p:ext uri="{BB962C8B-B14F-4D97-AF65-F5344CB8AC3E}">
        <p14:creationId xmlns:p14="http://schemas.microsoft.com/office/powerpoint/2010/main" val="117345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/>
              <a:t>Our Mission and Impact on the Community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98645"/>
          </a:xfrm>
        </p:spPr>
        <p:txBody>
          <a:bodyPr>
            <a:normAutofit/>
          </a:bodyPr>
          <a:lstStyle/>
          <a:p>
            <a:r>
              <a:rPr lang="en-US" sz="2000" noProof="0" dirty="0">
                <a:solidFill>
                  <a:schemeClr val="tx1"/>
                </a:solidFill>
              </a:rPr>
              <a:t>The California Western Community Law Project (CLP) provides legal advice to low-income and indigent members of the local San Diego </a:t>
            </a:r>
            <a:r>
              <a:rPr lang="en-US" sz="2000" noProof="0" dirty="0" smtClean="0">
                <a:solidFill>
                  <a:schemeClr val="tx1"/>
                </a:solidFill>
              </a:rPr>
              <a:t>community through our student run legal clinics </a:t>
            </a:r>
          </a:p>
          <a:p>
            <a:r>
              <a:rPr lang="en-US" sz="2000" noProof="0" dirty="0" smtClean="0">
                <a:solidFill>
                  <a:schemeClr val="tx1"/>
                </a:solidFill>
              </a:rPr>
              <a:t>To date, CLP has served over 6,000 clients in a wide variety of legal specialty areas. </a:t>
            </a:r>
          </a:p>
          <a:p>
            <a:r>
              <a:rPr lang="en-US" sz="2000" noProof="0" dirty="0" smtClean="0">
                <a:solidFill>
                  <a:schemeClr val="tx1"/>
                </a:solidFill>
              </a:rPr>
              <a:t>We </a:t>
            </a:r>
            <a:r>
              <a:rPr lang="en-US" sz="2000" noProof="0" dirty="0">
                <a:solidFill>
                  <a:schemeClr val="tx1"/>
                </a:solidFill>
              </a:rPr>
              <a:t>have provided over </a:t>
            </a:r>
            <a:r>
              <a:rPr lang="en-US" sz="2000" dirty="0" smtClean="0">
                <a:solidFill>
                  <a:schemeClr val="tx1"/>
                </a:solidFill>
              </a:rPr>
              <a:t>400</a:t>
            </a:r>
            <a:r>
              <a:rPr lang="en-US" sz="2000" noProof="0" dirty="0" smtClean="0">
                <a:solidFill>
                  <a:schemeClr val="tx1"/>
                </a:solidFill>
              </a:rPr>
              <a:t> </a:t>
            </a:r>
            <a:r>
              <a:rPr lang="en-US" sz="2000" noProof="0" dirty="0">
                <a:solidFill>
                  <a:schemeClr val="tx1"/>
                </a:solidFill>
              </a:rPr>
              <a:t>law students with the opportunity to work in a community based legal clinic. </a:t>
            </a:r>
          </a:p>
          <a:p>
            <a:r>
              <a:rPr lang="en-US" sz="2000" noProof="0" dirty="0" smtClean="0">
                <a:solidFill>
                  <a:schemeClr val="tx1"/>
                </a:solidFill>
              </a:rPr>
              <a:t>The lasting experiences gained through CLP create an awareness of the hardships faced by the poor and inspire participants to use their legal training to make a difference in the community.</a:t>
            </a:r>
            <a:endParaRPr lang="en-US" sz="2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/>
              <a:t>What is CLP?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92923"/>
            <a:ext cx="8596668" cy="4048440"/>
          </a:xfrm>
        </p:spPr>
        <p:txBody>
          <a:bodyPr>
            <a:normAutofit/>
          </a:bodyPr>
          <a:lstStyle/>
          <a:p>
            <a:r>
              <a:rPr lang="en-US" sz="2400" noProof="0" dirty="0">
                <a:solidFill>
                  <a:schemeClr val="tx1"/>
                </a:solidFill>
              </a:rPr>
              <a:t>CLP provides pro bono legal services, including legal advice, consultations, and referral services, to low-income people in the greater San Diego community. </a:t>
            </a:r>
            <a:endParaRPr lang="en-US" sz="2400" noProof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noProof="0" dirty="0">
              <a:solidFill>
                <a:schemeClr val="tx1"/>
              </a:solidFill>
            </a:endParaRPr>
          </a:p>
          <a:p>
            <a:r>
              <a:rPr lang="en-US" sz="2400" noProof="0" dirty="0">
                <a:solidFill>
                  <a:schemeClr val="tx1"/>
                </a:solidFill>
              </a:rPr>
              <a:t>Founded in 2005, CLP is </a:t>
            </a:r>
            <a:r>
              <a:rPr lang="en-US" sz="2400" noProof="0" dirty="0" smtClean="0">
                <a:solidFill>
                  <a:schemeClr val="tx1"/>
                </a:solidFill>
              </a:rPr>
              <a:t>a program of California </a:t>
            </a:r>
            <a:r>
              <a:rPr lang="en-US" sz="2400" noProof="0" dirty="0">
                <a:solidFill>
                  <a:schemeClr val="tx1"/>
                </a:solidFill>
              </a:rPr>
              <a:t>Western School of Law. At many of its legal clinic sites, CLP collaborates with other organizations to provide clients access to needed social and medical services.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22" y="140677"/>
            <a:ext cx="2684584" cy="17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3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</a:t>
            </a:r>
            <a:r>
              <a:rPr lang="en-US" sz="4000" noProof="0" dirty="0"/>
              <a:t>does</a:t>
            </a:r>
            <a:r>
              <a:rPr lang="en-US" noProof="0" dirty="0"/>
              <a:t> CLP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3077"/>
            <a:ext cx="8596668" cy="5064369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Legal </a:t>
            </a:r>
            <a:r>
              <a:rPr lang="en-US" sz="2300" dirty="0">
                <a:solidFill>
                  <a:schemeClr val="tx1"/>
                </a:solidFill>
              </a:rPr>
              <a:t>advice, assistance, consultations with specialty attorneys, </a:t>
            </a:r>
            <a:r>
              <a:rPr lang="en-US" sz="2300" dirty="0" smtClean="0">
                <a:solidFill>
                  <a:schemeClr val="tx1"/>
                </a:solidFill>
              </a:rPr>
              <a:t>referrals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Services are </a:t>
            </a:r>
            <a:r>
              <a:rPr lang="en-US" sz="2300" dirty="0">
                <a:solidFill>
                  <a:schemeClr val="tx1"/>
                </a:solidFill>
              </a:rPr>
              <a:t>free of </a:t>
            </a:r>
            <a:r>
              <a:rPr lang="en-US" sz="2300" dirty="0" smtClean="0">
                <a:solidFill>
                  <a:schemeClr val="tx1"/>
                </a:solidFill>
              </a:rPr>
              <a:t>charge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Community members seeking services must be San Diego County residents.</a:t>
            </a:r>
          </a:p>
          <a:p>
            <a:r>
              <a:rPr lang="en-US" sz="2300" dirty="0">
                <a:solidFill>
                  <a:schemeClr val="tx1"/>
                </a:solidFill>
              </a:rPr>
              <a:t>We primarily assist low income resident, and during periods of high call volume, may need to institute a MAXIMUM income </a:t>
            </a:r>
            <a:r>
              <a:rPr lang="en-US" sz="2300" dirty="0" smtClean="0">
                <a:solidFill>
                  <a:schemeClr val="tx1"/>
                </a:solidFill>
              </a:rPr>
              <a:t>threshold requirement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Clients must call intake line: </a:t>
            </a:r>
            <a:r>
              <a:rPr lang="en-US" sz="2300" b="1" dirty="0" smtClean="0">
                <a:solidFill>
                  <a:schemeClr val="tx1"/>
                </a:solidFill>
              </a:rPr>
              <a:t>619-780-7498 </a:t>
            </a:r>
            <a:r>
              <a:rPr lang="en-US" sz="2300" dirty="0" smtClean="0">
                <a:solidFill>
                  <a:schemeClr val="tx1"/>
                </a:solidFill>
              </a:rPr>
              <a:t>or send an email to </a:t>
            </a:r>
            <a:r>
              <a:rPr lang="en-US" sz="2300" dirty="0" smtClean="0">
                <a:solidFill>
                  <a:schemeClr val="tx1"/>
                </a:solidFill>
                <a:hlinkClick r:id="rId2"/>
              </a:rPr>
              <a:t>CLP@cwsl.edu</a:t>
            </a:r>
            <a:r>
              <a:rPr lang="en-US" sz="2300" dirty="0" smtClean="0">
                <a:solidFill>
                  <a:schemeClr val="tx1"/>
                </a:solidFill>
              </a:rPr>
              <a:t> to be screened before being scheduled for a virtual clinic. 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Our virtual clinics are open to anyone that meets our eligibility criteria and is able to receive a private call. 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Law </a:t>
            </a:r>
            <a:r>
              <a:rPr lang="en-US" sz="2300" dirty="0">
                <a:solidFill>
                  <a:schemeClr val="tx1"/>
                </a:solidFill>
              </a:rPr>
              <a:t>students perform intakes </a:t>
            </a:r>
            <a:r>
              <a:rPr lang="en-US" sz="2300" dirty="0" smtClean="0">
                <a:solidFill>
                  <a:schemeClr val="tx1"/>
                </a:solidFill>
              </a:rPr>
              <a:t>via phone and </a:t>
            </a:r>
            <a:r>
              <a:rPr lang="en-US" sz="2300" dirty="0">
                <a:solidFill>
                  <a:schemeClr val="tx1"/>
                </a:solidFill>
              </a:rPr>
              <a:t>are supervised </a:t>
            </a:r>
            <a:r>
              <a:rPr lang="en-US" sz="2300" dirty="0" smtClean="0">
                <a:solidFill>
                  <a:schemeClr val="tx1"/>
                </a:solidFill>
              </a:rPr>
              <a:t>by a licensed attorney on video. </a:t>
            </a:r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3 clinics a week 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Spanish interpretation available</a:t>
            </a:r>
            <a:endParaRPr lang="en-US" noProof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95" y="4021015"/>
            <a:ext cx="2824213" cy="184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/>
              <a:t>Who can CLP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noProof="0" dirty="0">
                <a:solidFill>
                  <a:schemeClr val="tx1"/>
                </a:solidFill>
              </a:rPr>
              <a:t>CLP services are available to anyone seeking legal assistance, including: homeless, disabled, immigrants, or individuals otherwise without access to legal services.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22" y="3337169"/>
            <a:ext cx="4759569" cy="33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/>
              <a:t>Where is CLP located and what are the hours?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>
                <a:solidFill>
                  <a:schemeClr val="tx1"/>
                </a:solidFill>
              </a:rPr>
              <a:t>CLP </a:t>
            </a:r>
            <a:r>
              <a:rPr lang="en-US" sz="2400" noProof="0" dirty="0" smtClean="0">
                <a:solidFill>
                  <a:schemeClr val="tx1"/>
                </a:solidFill>
              </a:rPr>
              <a:t>is conducting </a:t>
            </a:r>
            <a:r>
              <a:rPr lang="en-US" sz="2400" dirty="0" smtClean="0">
                <a:solidFill>
                  <a:schemeClr val="tx1"/>
                </a:solidFill>
              </a:rPr>
              <a:t>all of its clinics virtually. </a:t>
            </a:r>
            <a:r>
              <a:rPr lang="en-US" sz="2400" noProof="0" dirty="0" smtClean="0">
                <a:solidFill>
                  <a:schemeClr val="tx1"/>
                </a:solidFill>
              </a:rPr>
              <a:t>For up-to date information on clinic schedules, please refer to our website </a:t>
            </a:r>
            <a:r>
              <a:rPr lang="en-US" sz="2400" noProof="0" dirty="0">
                <a:solidFill>
                  <a:srgbClr val="FF0000"/>
                </a:solidFill>
              </a:rPr>
              <a:t>https://cwclp.org/contact/ </a:t>
            </a:r>
            <a:r>
              <a:rPr lang="en-US" sz="2400" noProof="0" dirty="0">
                <a:solidFill>
                  <a:schemeClr val="tx1"/>
                </a:solidFill>
              </a:rPr>
              <a:t>or call </a:t>
            </a:r>
            <a:r>
              <a:rPr lang="en-US" sz="2400" noProof="0" dirty="0">
                <a:solidFill>
                  <a:srgbClr val="FF0000"/>
                </a:solidFill>
              </a:rPr>
              <a:t>619-780-7496</a:t>
            </a:r>
            <a:r>
              <a:rPr lang="en-US" sz="2400" noProof="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noProof="0" dirty="0">
              <a:solidFill>
                <a:schemeClr val="tx1"/>
              </a:solidFill>
            </a:endParaRPr>
          </a:p>
          <a:p>
            <a:r>
              <a:rPr lang="en-US" sz="2400" noProof="0" dirty="0">
                <a:solidFill>
                  <a:schemeClr val="tx1"/>
                </a:solidFill>
              </a:rPr>
              <a:t>Please note that the above number is a google number. Please ask clients to leave a message and a best time to call. Phone calls are typically returned </a:t>
            </a:r>
            <a:r>
              <a:rPr lang="en-US" sz="2400" noProof="0" dirty="0" smtClean="0">
                <a:solidFill>
                  <a:schemeClr val="tx1"/>
                </a:solidFill>
              </a:rPr>
              <a:t>within 2 business days</a:t>
            </a:r>
            <a:endParaRPr lang="en-US" sz="2400" noProof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449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How</a:t>
            </a:r>
            <a:r>
              <a:rPr lang="es-MX" dirty="0" smtClean="0"/>
              <a:t> to </a:t>
            </a:r>
            <a:r>
              <a:rPr lang="es-MX" dirty="0" err="1" smtClean="0"/>
              <a:t>Sign</a:t>
            </a:r>
            <a:r>
              <a:rPr lang="es-MX" dirty="0" smtClean="0"/>
              <a:t> up for </a:t>
            </a:r>
            <a:r>
              <a:rPr lang="es-MX" dirty="0" err="1" smtClean="0"/>
              <a:t>Our</a:t>
            </a:r>
            <a:r>
              <a:rPr lang="es-MX" dirty="0" smtClean="0"/>
              <a:t> Virtual Legal </a:t>
            </a:r>
            <a:r>
              <a:rPr lang="es-MX" dirty="0" err="1" smtClean="0"/>
              <a:t>Clinics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000" dirty="0" smtClean="0">
                <a:solidFill>
                  <a:schemeClr val="tx1"/>
                </a:solidFill>
              </a:rPr>
              <a:t>Call our intake line at </a:t>
            </a:r>
            <a:r>
              <a:rPr lang="en-US" sz="2000" b="1" dirty="0" smtClean="0">
                <a:solidFill>
                  <a:schemeClr val="tx1"/>
                </a:solidFill>
              </a:rPr>
              <a:t>619-780-7498</a:t>
            </a:r>
            <a:r>
              <a:rPr lang="en-US" sz="2000" dirty="0" smtClean="0">
                <a:solidFill>
                  <a:schemeClr val="tx1"/>
                </a:solidFill>
              </a:rPr>
              <a:t> and leave the following information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Name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Phone number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Legal area you need assistance with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Best time to call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marL="5715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2. A member of our team will return your call in approximately two business days to </a:t>
            </a:r>
            <a:r>
              <a:rPr lang="en-US" sz="2000" dirty="0">
                <a:solidFill>
                  <a:schemeClr val="tx1"/>
                </a:solidFill>
              </a:rPr>
              <a:t>assess</a:t>
            </a:r>
            <a:r>
              <a:rPr lang="en-US" sz="2000" dirty="0" smtClean="0">
                <a:solidFill>
                  <a:schemeClr val="tx1"/>
                </a:solidFill>
              </a:rPr>
              <a:t> eligibility and give you information about our services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During </a:t>
            </a:r>
            <a:r>
              <a:rPr lang="en-US" sz="2000" dirty="0">
                <a:solidFill>
                  <a:schemeClr val="tx1"/>
                </a:solidFill>
              </a:rPr>
              <a:t>periods of high call volume, clients must meet residency and income requirements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20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Sign up for Our Virtual Legal Clinics 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3. Potential Clients are informed about the services we provide: brief legal advice, appointments with specialty attorneys and referrals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4. </a:t>
            </a:r>
            <a:r>
              <a:rPr lang="en-US" sz="2000" dirty="0">
                <a:solidFill>
                  <a:schemeClr val="tx1"/>
                </a:solidFill>
              </a:rPr>
              <a:t>Limitations: We do not provide representation services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5. Clients are placed on a call list for an upcoming legal clinic that week or the following week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6. </a:t>
            </a:r>
            <a:r>
              <a:rPr lang="en-US" sz="2000" dirty="0">
                <a:solidFill>
                  <a:schemeClr val="tx1"/>
                </a:solidFill>
              </a:rPr>
              <a:t>Clients must be </a:t>
            </a:r>
            <a:r>
              <a:rPr lang="en-US" sz="2000" dirty="0" smtClean="0">
                <a:solidFill>
                  <a:schemeClr val="tx1"/>
                </a:solidFill>
              </a:rPr>
              <a:t>available </a:t>
            </a:r>
            <a:r>
              <a:rPr lang="en-US" sz="2000" dirty="0">
                <a:solidFill>
                  <a:schemeClr val="tx1"/>
                </a:solidFill>
              </a:rPr>
              <a:t>for a call during the entire window of the clinic time.  We are not able to give an </a:t>
            </a:r>
            <a:r>
              <a:rPr lang="en-US" sz="2000" i="1" dirty="0">
                <a:solidFill>
                  <a:schemeClr val="tx1"/>
                </a:solidFill>
              </a:rPr>
              <a:t>exact appointment time </a:t>
            </a:r>
            <a:r>
              <a:rPr lang="en-US" sz="2000" dirty="0">
                <a:solidFill>
                  <a:schemeClr val="tx1"/>
                </a:solidFill>
              </a:rPr>
              <a:t>for an </a:t>
            </a:r>
            <a:r>
              <a:rPr lang="en-US" sz="2000" dirty="0" smtClean="0">
                <a:solidFill>
                  <a:schemeClr val="tx1"/>
                </a:solidFill>
              </a:rPr>
              <a:t>intake.  Clients </a:t>
            </a:r>
            <a:r>
              <a:rPr lang="en-US" sz="2000" dirty="0">
                <a:solidFill>
                  <a:schemeClr val="tx1"/>
                </a:solidFill>
              </a:rPr>
              <a:t>also must be able to receive a call from a private number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882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noProof="0" dirty="0"/>
              <a:t>We may be able to help </a:t>
            </a:r>
            <a:r>
              <a:rPr lang="en-US" sz="4000" dirty="0" smtClean="0"/>
              <a:t>clients</a:t>
            </a:r>
            <a:r>
              <a:rPr lang="en-US" sz="4000" noProof="0" dirty="0" smtClean="0"/>
              <a:t> </a:t>
            </a:r>
            <a:r>
              <a:rPr lang="en-US" sz="4000" noProof="0" dirty="0"/>
              <a:t>with these and other legal issues: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611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 I do if I was kicked out of low income housing?</a:t>
            </a:r>
            <a:r>
              <a:rPr lang="en-US" noProof="0" dirty="0" smtClean="0">
                <a:solidFill>
                  <a:schemeClr val="tx1"/>
                </a:solidFill>
              </a:rPr>
              <a:t> </a:t>
            </a:r>
            <a:endParaRPr lang="en-US" noProof="0" dirty="0">
              <a:solidFill>
                <a:schemeClr val="tx1"/>
              </a:solidFill>
            </a:endParaRPr>
          </a:p>
          <a:p>
            <a:r>
              <a:rPr lang="en-US" noProof="0" dirty="0">
                <a:solidFill>
                  <a:schemeClr val="tx1"/>
                </a:solidFill>
              </a:rPr>
              <a:t>How do I get child support?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How do I deal with overdue bills and debt?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How do I file for divorce?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How do I get a criminal conviction off my record?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Do I have any immigration options to allow me to stay legally in the United States?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How do I get money from someone who hurt me or my property? 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What should I do if I received an eviction notice from my landlord?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What should I do if I owe back taxes?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How do I create a will? </a:t>
            </a:r>
          </a:p>
          <a:p>
            <a:r>
              <a:rPr lang="en-US" noProof="0" dirty="0">
                <a:solidFill>
                  <a:schemeClr val="tx1"/>
                </a:solidFill>
              </a:rPr>
              <a:t>What do I do if my employer is not paying me overtime wages?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369972"/>
            <a:ext cx="2821842" cy="37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975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879</Words>
  <Application>Microsoft Office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Community Law Project  </vt:lpstr>
      <vt:lpstr>Our Mission and Impact on the Community </vt:lpstr>
      <vt:lpstr>What is CLP? </vt:lpstr>
      <vt:lpstr>What does CLP do?</vt:lpstr>
      <vt:lpstr>Who can CLP help? </vt:lpstr>
      <vt:lpstr>Where is CLP located and what are the hours?</vt:lpstr>
      <vt:lpstr>How to Sign up for Our Virtual Legal Clinics  </vt:lpstr>
      <vt:lpstr>How to Sign up for Our Virtual Legal Clinics  Continued </vt:lpstr>
      <vt:lpstr>We may be able to help clients with these and other legal issues:</vt:lpstr>
      <vt:lpstr>Common Issues we Frequently Assist with: </vt:lpstr>
      <vt:lpstr>Clinic Days and Times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Law Project</dc:title>
  <dc:creator>lizeth cervantes</dc:creator>
  <cp:lastModifiedBy>lizeth cervantes</cp:lastModifiedBy>
  <cp:revision>28</cp:revision>
  <dcterms:created xsi:type="dcterms:W3CDTF">2020-02-21T19:32:25Z</dcterms:created>
  <dcterms:modified xsi:type="dcterms:W3CDTF">2021-02-10T21:22:51Z</dcterms:modified>
</cp:coreProperties>
</file>